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7794E-EAC2-BAB5-9235-624BD3A35B49}" v="24" dt="2020-04-29T12:06:35.442"/>
    <p1510:client id="{F878577F-6988-4EB1-FA6E-636D53E4638F}" v="3127" dt="2020-04-28T17:54:12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9CC3D-74B0-4D05-8F9D-87A547E484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5AF63B-1DCF-4793-B9A4-54FF4B11EA95}">
      <dgm:prSet/>
      <dgm:spPr/>
      <dgm:t>
        <a:bodyPr/>
        <a:lstStyle/>
        <a:p>
          <a:r>
            <a:rPr lang="en-US"/>
            <a:t>Tekst je napisan bez ikakvih pravopisnih I gramatičkih grešaka</a:t>
          </a:r>
        </a:p>
      </dgm:t>
    </dgm:pt>
    <dgm:pt modelId="{EDAB802C-4C45-412F-BF9E-6D06A8CBB1F2}" type="parTrans" cxnId="{EAB1FD4B-799A-4F61-8FA1-19CFF371E624}">
      <dgm:prSet/>
      <dgm:spPr/>
      <dgm:t>
        <a:bodyPr/>
        <a:lstStyle/>
        <a:p>
          <a:endParaRPr lang="en-US"/>
        </a:p>
      </dgm:t>
    </dgm:pt>
    <dgm:pt modelId="{C74F993E-C79C-40D6-82A5-48E67B814FE9}" type="sibTrans" cxnId="{EAB1FD4B-799A-4F61-8FA1-19CFF371E624}">
      <dgm:prSet/>
      <dgm:spPr/>
      <dgm:t>
        <a:bodyPr/>
        <a:lstStyle/>
        <a:p>
          <a:endParaRPr lang="en-US"/>
        </a:p>
      </dgm:t>
    </dgm:pt>
    <dgm:pt modelId="{ACB5C403-B760-48F1-BFEC-5A7C2672CB51}">
      <dgm:prSet/>
      <dgm:spPr/>
      <dgm:t>
        <a:bodyPr/>
        <a:lstStyle/>
        <a:p>
          <a:r>
            <a:rPr lang="en-US"/>
            <a:t>Kod nepouzdanih stranica brojne su pravopisne I gramatičke pogreške</a:t>
          </a:r>
        </a:p>
      </dgm:t>
    </dgm:pt>
    <dgm:pt modelId="{F64095A3-981D-422D-B5B4-C80070B3EF48}" type="parTrans" cxnId="{B4BBA11E-E532-4C80-8F93-2730F4F21DAF}">
      <dgm:prSet/>
      <dgm:spPr/>
      <dgm:t>
        <a:bodyPr/>
        <a:lstStyle/>
        <a:p>
          <a:endParaRPr lang="en-US"/>
        </a:p>
      </dgm:t>
    </dgm:pt>
    <dgm:pt modelId="{F412363E-43FE-411C-83AE-7D8BFFA1F358}" type="sibTrans" cxnId="{B4BBA11E-E532-4C80-8F93-2730F4F21DAF}">
      <dgm:prSet/>
      <dgm:spPr/>
      <dgm:t>
        <a:bodyPr/>
        <a:lstStyle/>
        <a:p>
          <a:endParaRPr lang="en-US"/>
        </a:p>
      </dgm:t>
    </dgm:pt>
    <dgm:pt modelId="{46BD51FE-9329-4FA7-AE20-918B7863F612}">
      <dgm:prSet/>
      <dgm:spPr/>
      <dgm:t>
        <a:bodyPr/>
        <a:lstStyle/>
        <a:p>
          <a:r>
            <a:rPr lang="en-US"/>
            <a:t>TO JE JOŠ JEDAN NAČIN KAKO PREPOZNATI NEPOUZDANE STRANICE I INFORMACIJE!!!!!!</a:t>
          </a:r>
        </a:p>
      </dgm:t>
    </dgm:pt>
    <dgm:pt modelId="{7349E994-6D5D-4F3B-AE2D-115C33132106}" type="parTrans" cxnId="{B89D2F92-0963-4A78-880A-1C35C5E92773}">
      <dgm:prSet/>
      <dgm:spPr/>
      <dgm:t>
        <a:bodyPr/>
        <a:lstStyle/>
        <a:p>
          <a:endParaRPr lang="en-US"/>
        </a:p>
      </dgm:t>
    </dgm:pt>
    <dgm:pt modelId="{1792F88A-1C3B-4C27-9EC6-361BDC5DD902}" type="sibTrans" cxnId="{B89D2F92-0963-4A78-880A-1C35C5E92773}">
      <dgm:prSet/>
      <dgm:spPr/>
      <dgm:t>
        <a:bodyPr/>
        <a:lstStyle/>
        <a:p>
          <a:endParaRPr lang="en-US"/>
        </a:p>
      </dgm:t>
    </dgm:pt>
    <dgm:pt modelId="{35BB459F-4EC2-41AD-ABF5-88058DB0680B}" type="pres">
      <dgm:prSet presAssocID="{C699CC3D-74B0-4D05-8F9D-87A547E48431}" presName="linear" presStyleCnt="0">
        <dgm:presLayoutVars>
          <dgm:animLvl val="lvl"/>
          <dgm:resizeHandles val="exact"/>
        </dgm:presLayoutVars>
      </dgm:prSet>
      <dgm:spPr/>
    </dgm:pt>
    <dgm:pt modelId="{712893F9-C763-4919-9DA9-3312AF1C780D}" type="pres">
      <dgm:prSet presAssocID="{C25AF63B-1DCF-4793-B9A4-54FF4B11EA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8AEB60-B230-4056-98A5-18737F394700}" type="pres">
      <dgm:prSet presAssocID="{C74F993E-C79C-40D6-82A5-48E67B814FE9}" presName="spacer" presStyleCnt="0"/>
      <dgm:spPr/>
    </dgm:pt>
    <dgm:pt modelId="{535D2CC2-7A12-4682-AAB7-665D4DE42D78}" type="pres">
      <dgm:prSet presAssocID="{ACB5C403-B760-48F1-BFEC-5A7C2672CB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5D1026-4EE3-4494-9E50-5BEB6925E9B2}" type="pres">
      <dgm:prSet presAssocID="{F412363E-43FE-411C-83AE-7D8BFFA1F358}" presName="spacer" presStyleCnt="0"/>
      <dgm:spPr/>
    </dgm:pt>
    <dgm:pt modelId="{910FBC5B-67E4-4A13-970D-99343D6AE7CC}" type="pres">
      <dgm:prSet presAssocID="{46BD51FE-9329-4FA7-AE20-918B7863F61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BBA11E-E532-4C80-8F93-2730F4F21DAF}" srcId="{C699CC3D-74B0-4D05-8F9D-87A547E48431}" destId="{ACB5C403-B760-48F1-BFEC-5A7C2672CB51}" srcOrd="1" destOrd="0" parTransId="{F64095A3-981D-422D-B5B4-C80070B3EF48}" sibTransId="{F412363E-43FE-411C-83AE-7D8BFFA1F358}"/>
    <dgm:cxn modelId="{ADBB7168-8E3A-4D62-BA7C-D77718DA49EE}" type="presOf" srcId="{C699CC3D-74B0-4D05-8F9D-87A547E48431}" destId="{35BB459F-4EC2-41AD-ABF5-88058DB0680B}" srcOrd="0" destOrd="0" presId="urn:microsoft.com/office/officeart/2005/8/layout/vList2"/>
    <dgm:cxn modelId="{EAB1FD4B-799A-4F61-8FA1-19CFF371E624}" srcId="{C699CC3D-74B0-4D05-8F9D-87A547E48431}" destId="{C25AF63B-1DCF-4793-B9A4-54FF4B11EA95}" srcOrd="0" destOrd="0" parTransId="{EDAB802C-4C45-412F-BF9E-6D06A8CBB1F2}" sibTransId="{C74F993E-C79C-40D6-82A5-48E67B814FE9}"/>
    <dgm:cxn modelId="{B89D2F92-0963-4A78-880A-1C35C5E92773}" srcId="{C699CC3D-74B0-4D05-8F9D-87A547E48431}" destId="{46BD51FE-9329-4FA7-AE20-918B7863F612}" srcOrd="2" destOrd="0" parTransId="{7349E994-6D5D-4F3B-AE2D-115C33132106}" sibTransId="{1792F88A-1C3B-4C27-9EC6-361BDC5DD902}"/>
    <dgm:cxn modelId="{136261C3-142C-41D6-95F8-AF53D295DC64}" type="presOf" srcId="{ACB5C403-B760-48F1-BFEC-5A7C2672CB51}" destId="{535D2CC2-7A12-4682-AAB7-665D4DE42D78}" srcOrd="0" destOrd="0" presId="urn:microsoft.com/office/officeart/2005/8/layout/vList2"/>
    <dgm:cxn modelId="{29C110CD-9C92-4F40-A3CE-CBDE80002FAF}" type="presOf" srcId="{46BD51FE-9329-4FA7-AE20-918B7863F612}" destId="{910FBC5B-67E4-4A13-970D-99343D6AE7CC}" srcOrd="0" destOrd="0" presId="urn:microsoft.com/office/officeart/2005/8/layout/vList2"/>
    <dgm:cxn modelId="{3C6A6FCF-5F03-4B67-8C17-3B01790875C9}" type="presOf" srcId="{C25AF63B-1DCF-4793-B9A4-54FF4B11EA95}" destId="{712893F9-C763-4919-9DA9-3312AF1C780D}" srcOrd="0" destOrd="0" presId="urn:microsoft.com/office/officeart/2005/8/layout/vList2"/>
    <dgm:cxn modelId="{17CE555A-F0E5-4143-9384-65D71C305BCE}" type="presParOf" srcId="{35BB459F-4EC2-41AD-ABF5-88058DB0680B}" destId="{712893F9-C763-4919-9DA9-3312AF1C780D}" srcOrd="0" destOrd="0" presId="urn:microsoft.com/office/officeart/2005/8/layout/vList2"/>
    <dgm:cxn modelId="{FE6DC339-2BFE-4C84-8EAC-7A152A893718}" type="presParOf" srcId="{35BB459F-4EC2-41AD-ABF5-88058DB0680B}" destId="{268AEB60-B230-4056-98A5-18737F394700}" srcOrd="1" destOrd="0" presId="urn:microsoft.com/office/officeart/2005/8/layout/vList2"/>
    <dgm:cxn modelId="{B21FF409-5FC1-4992-9BBF-96B08EF98423}" type="presParOf" srcId="{35BB459F-4EC2-41AD-ABF5-88058DB0680B}" destId="{535D2CC2-7A12-4682-AAB7-665D4DE42D78}" srcOrd="2" destOrd="0" presId="urn:microsoft.com/office/officeart/2005/8/layout/vList2"/>
    <dgm:cxn modelId="{28D2C60F-0F9B-4F64-830C-07A6CA380FFD}" type="presParOf" srcId="{35BB459F-4EC2-41AD-ABF5-88058DB0680B}" destId="{F95D1026-4EE3-4494-9E50-5BEB6925E9B2}" srcOrd="3" destOrd="0" presId="urn:microsoft.com/office/officeart/2005/8/layout/vList2"/>
    <dgm:cxn modelId="{6978A1A9-9DF9-445B-87FC-A6746711081D}" type="presParOf" srcId="{35BB459F-4EC2-41AD-ABF5-88058DB0680B}" destId="{910FBC5B-67E4-4A13-970D-99343D6AE7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893F9-C763-4919-9DA9-3312AF1C780D}">
      <dsp:nvSpPr>
        <dsp:cNvPr id="0" name=""/>
        <dsp:cNvSpPr/>
      </dsp:nvSpPr>
      <dsp:spPr>
        <a:xfrm>
          <a:off x="0" y="78649"/>
          <a:ext cx="6172199" cy="152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Tekst je napisan bez ikakvih pravopisnih I gramatičkih grešaka</a:t>
          </a:r>
        </a:p>
      </dsp:txBody>
      <dsp:txXfrm>
        <a:off x="74213" y="152862"/>
        <a:ext cx="6023773" cy="1371842"/>
      </dsp:txXfrm>
    </dsp:sp>
    <dsp:sp modelId="{535D2CC2-7A12-4682-AAB7-665D4DE42D78}">
      <dsp:nvSpPr>
        <dsp:cNvPr id="0" name=""/>
        <dsp:cNvSpPr/>
      </dsp:nvSpPr>
      <dsp:spPr>
        <a:xfrm>
          <a:off x="0" y="1676678"/>
          <a:ext cx="6172199" cy="152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Kod nepouzdanih stranica brojne su pravopisne I gramatičke pogreške</a:t>
          </a:r>
        </a:p>
      </dsp:txBody>
      <dsp:txXfrm>
        <a:off x="74213" y="1750891"/>
        <a:ext cx="6023773" cy="1371842"/>
      </dsp:txXfrm>
    </dsp:sp>
    <dsp:sp modelId="{910FBC5B-67E4-4A13-970D-99343D6AE7CC}">
      <dsp:nvSpPr>
        <dsp:cNvPr id="0" name=""/>
        <dsp:cNvSpPr/>
      </dsp:nvSpPr>
      <dsp:spPr>
        <a:xfrm>
          <a:off x="0" y="3274706"/>
          <a:ext cx="6172199" cy="152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 JE JOŠ JEDAN NAČIN KAKO PREPOZNATI NEPOUZDANE STRANICE I INFORMACIJE!!!!!!</a:t>
          </a:r>
        </a:p>
      </dsp:txBody>
      <dsp:txXfrm>
        <a:off x="74213" y="3348919"/>
        <a:ext cx="6023773" cy="1371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spc="1500" baseline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0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9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4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0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7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697" r:id="rId6"/>
    <p:sldLayoutId id="2147483693" r:id="rId7"/>
    <p:sldLayoutId id="2147483694" r:id="rId8"/>
    <p:sldLayoutId id="2147483695" r:id="rId9"/>
    <p:sldLayoutId id="2147483696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sluzba-epidemiologija-zarazne-bolesti/odjel-za-cijepljenje/" TargetMode="External"/><Relationship Id="rId2" Type="http://schemas.openxmlformats.org/officeDocument/2006/relationships/hyperlink" Target="https://hr.wikipedia.org/wiki/Cijepljenj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sz="3800">
                <a:cs typeface="Calibri Light"/>
              </a:rPr>
              <a:t>KRITIČKA PROCJENA IZVORA INFORMACIJA</a:t>
            </a:r>
            <a:endParaRPr lang="en-US" sz="3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F89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71EEF-4DD3-4D09-B0A1-6B2A54726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" b="302"/>
          <a:stretch/>
        </p:blipFill>
        <p:spPr>
          <a:xfrm>
            <a:off x="6492113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3CB2-BD86-4C1B-9FAD-9F4E693B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 Pro Black"/>
              </a:rPr>
              <a:t>IZVORI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477D-3179-4206-911A-9DC4CD49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https://hr.wikipedia.org/wiki/Cijepljenje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https://www.hzjz.hr/sluzba-epidemiologija-zarazne-bolesti/odjel-za-cijepljenje/</a:t>
            </a:r>
          </a:p>
          <a:p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6125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F5A9-0E91-4187-8430-6DE12EAF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KAKO PREPOZNATI NEPOUZDANI 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F6EB-C0CC-4AA0-B737-DEBE6B0A5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Source Sans Pro"/>
              </a:rPr>
              <a:t>Nepoznati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autor</a:t>
            </a:r>
          </a:p>
          <a:p>
            <a:r>
              <a:rPr lang="en-US" dirty="0">
                <a:ea typeface="Source Sans Pro"/>
              </a:rPr>
              <a:t>Ne </a:t>
            </a:r>
            <a:r>
              <a:rPr lang="en-US" dirty="0" err="1">
                <a:ea typeface="Source Sans Pro"/>
              </a:rPr>
              <a:t>navode</a:t>
            </a:r>
            <a:r>
              <a:rPr lang="en-US" dirty="0">
                <a:ea typeface="Source Sans Pro"/>
              </a:rPr>
              <a:t> se </a:t>
            </a:r>
            <a:r>
              <a:rPr lang="en-US" dirty="0" err="1">
                <a:ea typeface="Source Sans Pro"/>
              </a:rPr>
              <a:t>izvori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sadržaja</a:t>
            </a:r>
            <a:endParaRPr lang="en-US" dirty="0">
              <a:ea typeface="Source Sans Pro"/>
            </a:endParaRPr>
          </a:p>
          <a:p>
            <a:r>
              <a:rPr lang="en-US" dirty="0" err="1">
                <a:latin typeface="Source Sans Pro"/>
                <a:ea typeface="Source Sans Pro"/>
                <a:cs typeface="Aharoni"/>
              </a:rPr>
              <a:t>Previše</a:t>
            </a:r>
            <a:r>
              <a:rPr lang="en-US" dirty="0">
                <a:latin typeface="Source Sans Pro"/>
                <a:ea typeface="Source Sans Pro"/>
                <a:cs typeface="Aharoni"/>
              </a:rPr>
              <a:t> </a:t>
            </a:r>
            <a:r>
              <a:rPr lang="en-US" dirty="0" err="1">
                <a:latin typeface="Source Sans Pro"/>
                <a:ea typeface="Source Sans Pro"/>
                <a:cs typeface="Aharoni"/>
              </a:rPr>
              <a:t>boja</a:t>
            </a:r>
            <a:r>
              <a:rPr lang="en-US" dirty="0">
                <a:latin typeface="Source Sans Pro"/>
                <a:ea typeface="Source Sans Pro"/>
                <a:cs typeface="Aharoni"/>
              </a:rPr>
              <a:t>, </a:t>
            </a:r>
            <a:r>
              <a:rPr lang="en-US" dirty="0" err="1">
                <a:latin typeface="Source Sans Pro"/>
                <a:ea typeface="Source Sans Pro"/>
                <a:cs typeface="Aharoni"/>
              </a:rPr>
              <a:t>oblika</a:t>
            </a:r>
          </a:p>
          <a:p>
            <a:r>
              <a:rPr lang="en-US" dirty="0" err="1">
                <a:latin typeface="Source Sans Pro"/>
                <a:ea typeface="Source Sans Pro"/>
                <a:cs typeface="Aharoni"/>
              </a:rPr>
              <a:t>Kompliciranost</a:t>
            </a:r>
            <a:r>
              <a:rPr lang="en-US" dirty="0">
                <a:latin typeface="Source Sans Pro"/>
                <a:ea typeface="Source Sans Pro"/>
                <a:cs typeface="Aharoni"/>
              </a:rPr>
              <a:t> </a:t>
            </a:r>
            <a:r>
              <a:rPr lang="en-US" dirty="0" err="1">
                <a:latin typeface="Source Sans Pro"/>
                <a:ea typeface="Source Sans Pro"/>
                <a:cs typeface="Aharoni"/>
              </a:rPr>
              <a:t>stranice</a:t>
            </a:r>
          </a:p>
          <a:p>
            <a:r>
              <a:rPr lang="en-US" dirty="0" err="1">
                <a:latin typeface="Source Sans Pro"/>
                <a:ea typeface="Source Sans Pro"/>
                <a:cs typeface="Aharoni"/>
              </a:rPr>
              <a:t>Brojni</a:t>
            </a:r>
            <a:r>
              <a:rPr lang="en-US" dirty="0">
                <a:latin typeface="Source Sans Pro"/>
                <a:ea typeface="Source Sans Pro"/>
                <a:cs typeface="Aharoni"/>
              </a:rPr>
              <a:t> </a:t>
            </a:r>
            <a:r>
              <a:rPr lang="en-US" dirty="0" err="1">
                <a:latin typeface="Source Sans Pro"/>
                <a:ea typeface="Source Sans Pro"/>
                <a:cs typeface="Aharoni"/>
              </a:rPr>
              <a:t>oglasi</a:t>
            </a:r>
            <a:r>
              <a:rPr lang="en-US" dirty="0">
                <a:latin typeface="Source Sans Pro"/>
                <a:ea typeface="Source Sans Pro"/>
                <a:cs typeface="Aharoni"/>
              </a:rPr>
              <a:t> I </a:t>
            </a:r>
            <a:r>
              <a:rPr lang="en-US" dirty="0" err="1">
                <a:latin typeface="Source Sans Pro"/>
                <a:ea typeface="Source Sans Pro"/>
                <a:cs typeface="Aharoni"/>
              </a:rPr>
              <a:t>reklame</a:t>
            </a:r>
          </a:p>
          <a:p>
            <a:r>
              <a:rPr lang="en-US" b="1" dirty="0" err="1">
                <a:latin typeface="Aharoni"/>
                <a:ea typeface="Source Sans Pro"/>
                <a:cs typeface="Aharoni"/>
              </a:rPr>
              <a:t>Većinu</a:t>
            </a:r>
            <a:r>
              <a:rPr lang="en-US" b="1" dirty="0">
                <a:latin typeface="Aharoni"/>
                <a:ea typeface="Source Sans Pro"/>
                <a:cs typeface="Aharoni"/>
              </a:rPr>
              <a:t> </a:t>
            </a:r>
            <a:r>
              <a:rPr lang="en-US" b="1" dirty="0" err="1">
                <a:latin typeface="Aharoni"/>
                <a:ea typeface="Source Sans Pro"/>
                <a:cs typeface="Aharoni"/>
              </a:rPr>
              <a:t>članaka</a:t>
            </a:r>
            <a:r>
              <a:rPr lang="en-US" b="1" dirty="0">
                <a:latin typeface="Aharoni"/>
                <a:ea typeface="Source Sans Pro"/>
                <a:cs typeface="Aharoni"/>
              </a:rPr>
              <a:t> </a:t>
            </a:r>
            <a:r>
              <a:rPr lang="en-US" b="1" dirty="0" err="1">
                <a:latin typeface="Aharoni"/>
                <a:ea typeface="Source Sans Pro"/>
                <a:cs typeface="Aharoni"/>
              </a:rPr>
              <a:t>može</a:t>
            </a:r>
            <a:r>
              <a:rPr lang="en-US" b="1" dirty="0">
                <a:latin typeface="Aharoni"/>
                <a:ea typeface="Source Sans Pro"/>
                <a:cs typeface="Aharoni"/>
              </a:rPr>
              <a:t> </a:t>
            </a:r>
            <a:r>
              <a:rPr lang="en-US" b="1" dirty="0" err="1">
                <a:latin typeface="Aharoni"/>
                <a:ea typeface="Source Sans Pro"/>
                <a:cs typeface="Aharoni"/>
              </a:rPr>
              <a:t>uređivati</a:t>
            </a:r>
            <a:r>
              <a:rPr lang="en-US" b="1" dirty="0">
                <a:latin typeface="Aharoni"/>
                <a:ea typeface="Source Sans Pro"/>
                <a:cs typeface="Aharoni"/>
              </a:rPr>
              <a:t> </a:t>
            </a:r>
            <a:r>
              <a:rPr lang="en-US" b="1" dirty="0" err="1">
                <a:latin typeface="Aharoni"/>
                <a:ea typeface="Source Sans Pro"/>
                <a:cs typeface="Aharoni"/>
              </a:rPr>
              <a:t>bilo</a:t>
            </a:r>
            <a:r>
              <a:rPr lang="en-US" b="1" dirty="0">
                <a:latin typeface="Aharoni"/>
                <a:ea typeface="Source Sans Pro"/>
                <a:cs typeface="Aharoni"/>
              </a:rPr>
              <a:t> </a:t>
            </a:r>
            <a:r>
              <a:rPr lang="en-US" b="1" dirty="0" err="1">
                <a:latin typeface="Aharoni"/>
                <a:ea typeface="Source Sans Pro"/>
                <a:cs typeface="Aharoni"/>
              </a:rPr>
              <a:t>tko</a:t>
            </a:r>
            <a:r>
              <a:rPr lang="en-US" b="1" dirty="0">
                <a:latin typeface="Aharoni"/>
                <a:ea typeface="Source Sans Pro"/>
                <a:cs typeface="Aharoni"/>
              </a:rPr>
              <a:t>, </a:t>
            </a:r>
            <a:r>
              <a:rPr lang="en-US" b="1" dirty="0" err="1">
                <a:latin typeface="Aharoni"/>
                <a:ea typeface="Source Sans Pro"/>
                <a:cs typeface="Aharoni"/>
              </a:rPr>
              <a:t>zato</a:t>
            </a:r>
            <a:r>
              <a:rPr lang="en-US" b="1" dirty="0">
                <a:latin typeface="Aharoni"/>
                <a:ea typeface="Source Sans Pro"/>
                <a:cs typeface="Aharoni"/>
              </a:rPr>
              <a:t> </a:t>
            </a:r>
            <a:r>
              <a:rPr lang="en-US" b="1" dirty="0" err="1">
                <a:latin typeface="Aharoni"/>
                <a:ea typeface="Source Sans Pro"/>
                <a:cs typeface="Aharoni"/>
              </a:rPr>
              <a:t>su</a:t>
            </a:r>
            <a:r>
              <a:rPr lang="en-US" b="1" dirty="0">
                <a:latin typeface="Aharoni"/>
                <a:ea typeface="Source Sans Pro"/>
                <a:cs typeface="Aharoni"/>
              </a:rPr>
              <a:t> </a:t>
            </a:r>
            <a:r>
              <a:rPr lang="en-US" b="1" dirty="0" err="1">
                <a:latin typeface="Aharoni"/>
                <a:ea typeface="Source Sans Pro"/>
                <a:cs typeface="Aharoni"/>
              </a:rPr>
              <a:t>informacije</a:t>
            </a:r>
            <a:r>
              <a:rPr lang="en-US" b="1" dirty="0">
                <a:latin typeface="Aharoni"/>
                <a:ea typeface="Source Sans Pro"/>
                <a:cs typeface="Aharoni"/>
              </a:rPr>
              <a:t> </a:t>
            </a:r>
            <a:r>
              <a:rPr lang="en-US" b="1" dirty="0" err="1">
                <a:latin typeface="Aharoni"/>
                <a:ea typeface="Source Sans Pro"/>
                <a:cs typeface="Aharoni"/>
              </a:rPr>
              <a:t>nepouzdane</a:t>
            </a:r>
            <a:r>
              <a:rPr lang="en-US" b="1" dirty="0">
                <a:latin typeface="Aharoni"/>
                <a:ea typeface="Source Sans Pro"/>
                <a:cs typeface="Aharoni"/>
              </a:rPr>
              <a:t>!</a:t>
            </a:r>
          </a:p>
          <a:p>
            <a:endParaRPr lang="en-US" b="1" dirty="0">
              <a:latin typeface="Aharoni"/>
              <a:ea typeface="Source Sans Pro"/>
              <a:cs typeface="Aharoni"/>
            </a:endParaRPr>
          </a:p>
          <a:p>
            <a:endParaRPr lang="en-US" dirty="0">
              <a:ea typeface="Source Sans Pro"/>
            </a:endParaRPr>
          </a:p>
        </p:txBody>
      </p:sp>
      <p:pic>
        <p:nvPicPr>
          <p:cNvPr id="4" name="Picture 4" descr="A yellow sign with black text&#10;&#10;Description generated with high confidence">
            <a:extLst>
              <a:ext uri="{FF2B5EF4-FFF2-40B4-BE49-F238E27FC236}">
                <a16:creationId xmlns:a16="http://schemas.microsoft.com/office/drawing/2014/main" id="{68066572-589D-4E37-A3DB-54B9C713C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23" y="1709468"/>
            <a:ext cx="3476445" cy="231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4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B2B3-B792-4614-96A2-669139FC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a typeface="Source Sans Pro"/>
              </a:rPr>
              <a:t>Moramo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postaviti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nekoliko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pitanja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kako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bismo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odlučili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jesu</a:t>
            </a:r>
            <a:r>
              <a:rPr lang="en-US" dirty="0">
                <a:ea typeface="Source Sans Pro"/>
              </a:rPr>
              <a:t> li </a:t>
            </a:r>
            <a:r>
              <a:rPr lang="en-US" dirty="0" err="1">
                <a:ea typeface="Source Sans Pro"/>
              </a:rPr>
              <a:t>ponuđene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informacije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pouzdane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771E-3648-44FC-A038-A45253624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>
                <a:ea typeface="Source Sans Pro"/>
              </a:rPr>
              <a:t>Tko</a:t>
            </a:r>
            <a:r>
              <a:rPr lang="en-US" dirty="0">
                <a:ea typeface="Source Sans Pro"/>
              </a:rPr>
              <a:t> je </a:t>
            </a:r>
            <a:r>
              <a:rPr lang="en-US" dirty="0" err="1">
                <a:ea typeface="Source Sans Pro"/>
              </a:rPr>
              <a:t>autor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internetske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stranice</a:t>
            </a:r>
            <a:r>
              <a:rPr lang="en-US" dirty="0">
                <a:ea typeface="Source Sans Pro"/>
              </a:rPr>
              <a:t>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ea typeface="Source Sans Pro"/>
              </a:rPr>
              <a:t>Kada je </a:t>
            </a:r>
            <a:r>
              <a:rPr lang="en-US" dirty="0" err="1">
                <a:ea typeface="Source Sans Pro"/>
              </a:rPr>
              <a:t>sadržaj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objavljen</a:t>
            </a:r>
            <a:r>
              <a:rPr lang="en-US" dirty="0">
                <a:ea typeface="Source Sans Pro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err="1">
                <a:ea typeface="Source Sans Pro"/>
              </a:rPr>
              <a:t>Zašto</a:t>
            </a:r>
            <a:r>
              <a:rPr lang="en-US" dirty="0">
                <a:ea typeface="Source Sans Pro"/>
              </a:rPr>
              <a:t> je </a:t>
            </a:r>
            <a:r>
              <a:rPr lang="en-US" dirty="0" err="1">
                <a:ea typeface="Source Sans Pro"/>
              </a:rPr>
              <a:t>stranica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objavljena</a:t>
            </a:r>
            <a:r>
              <a:rPr lang="en-US" dirty="0">
                <a:ea typeface="Source Sans Pro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>
                <a:ea typeface="Source Sans Pro"/>
              </a:rPr>
              <a:t>Jesu li </a:t>
            </a:r>
            <a:r>
              <a:rPr lang="en-US" dirty="0" err="1">
                <a:ea typeface="Source Sans Pro"/>
              </a:rPr>
              <a:t>infromacije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pouzdane</a:t>
            </a:r>
            <a:r>
              <a:rPr lang="en-US" dirty="0">
                <a:ea typeface="Source Sans Pro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err="1">
                <a:ea typeface="Source Sans Pro"/>
              </a:rPr>
              <a:t>Kakvim</a:t>
            </a:r>
            <a:r>
              <a:rPr lang="en-US" dirty="0">
                <a:ea typeface="Source Sans Pro"/>
              </a:rPr>
              <a:t> je </a:t>
            </a:r>
            <a:r>
              <a:rPr lang="en-US" dirty="0" err="1">
                <a:ea typeface="Source Sans Pro"/>
              </a:rPr>
              <a:t>stilom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tekst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napisan</a:t>
            </a:r>
            <a:r>
              <a:rPr lang="en-US" dirty="0">
                <a:ea typeface="Source Sans Pro"/>
              </a:rPr>
              <a:t>?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6C7C453-B6CB-4409-AA1F-775711E79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48" y="2693998"/>
            <a:ext cx="5187350" cy="27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9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ED21-6796-4086-9B85-1C902EBE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TKO JE AUTOR SADRŽAJA?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47C426-6D83-4CE0-A94F-47318A89D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Autor </a:t>
            </a:r>
            <a:r>
              <a:rPr lang="en-US" dirty="0" err="1">
                <a:ea typeface="Source Sans Pro"/>
              </a:rPr>
              <a:t>sadržaja</a:t>
            </a:r>
            <a:r>
              <a:rPr lang="en-US" dirty="0">
                <a:ea typeface="Source Sans Pro"/>
              </a:rPr>
              <a:t> je Vesna </a:t>
            </a:r>
            <a:r>
              <a:rPr lang="en-US" dirty="0" err="1">
                <a:ea typeface="Source Sans Pro"/>
              </a:rPr>
              <a:t>Višekruna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Vučina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dr.med</a:t>
            </a:r>
            <a:r>
              <a:rPr lang="en-US" dirty="0">
                <a:ea typeface="Source Sans Pro"/>
              </a:rPr>
              <a:t>.</a:t>
            </a:r>
          </a:p>
          <a:p>
            <a:r>
              <a:rPr lang="en-US" dirty="0">
                <a:ea typeface="Source Sans Pro"/>
              </a:rPr>
              <a:t>HRVATSKI ZAVOD ZA JAVNO ZDRAVSTVO</a:t>
            </a:r>
          </a:p>
          <a:p>
            <a:endParaRPr lang="en-US" dirty="0">
              <a:ea typeface="Source Sans Pro"/>
            </a:endParaRPr>
          </a:p>
          <a:p>
            <a:endParaRPr lang="en-US" dirty="0">
              <a:ea typeface="Source Sans Pro"/>
            </a:endParaRPr>
          </a:p>
          <a:p>
            <a:r>
              <a:rPr lang="en-US" dirty="0">
                <a:ea typeface="Source Sans Pro"/>
              </a:rPr>
              <a:t>Na </a:t>
            </a:r>
            <a:r>
              <a:rPr lang="en-US" dirty="0" err="1">
                <a:ea typeface="Source Sans Pro"/>
              </a:rPr>
              <a:t>Wikipediji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može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svatko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postavljati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sadržaje</a:t>
            </a:r>
            <a:endParaRPr lang="en-US" dirty="0">
              <a:ea typeface="Source Sans Pro"/>
            </a:endParaRPr>
          </a:p>
          <a:p>
            <a:r>
              <a:rPr lang="en-US" dirty="0" err="1">
                <a:ea typeface="Source Sans Pro"/>
              </a:rPr>
              <a:t>Brojni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autori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izmjena</a:t>
            </a:r>
          </a:p>
        </p:txBody>
      </p:sp>
      <p:pic>
        <p:nvPicPr>
          <p:cNvPr id="15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304B6C-0438-492B-A560-012F55F6C1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3589" y="1122390"/>
            <a:ext cx="6696973" cy="3457429"/>
          </a:xfrm>
        </p:spPr>
      </p:pic>
      <p:pic>
        <p:nvPicPr>
          <p:cNvPr id="17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0AC4C6-8CD7-4B62-B023-582AE86A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381" y="3592381"/>
            <a:ext cx="5518030" cy="30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8E6A-AD80-4835-AAF9-1F6E57A5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KADA JE SADRŽAJ OBJAVLJEN?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E433AEB-CD4C-4648-9044-21284C4EEF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0880" y="1508800"/>
            <a:ext cx="3945148" cy="2210159"/>
          </a:xfr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9DB258C-3907-43EB-ADB5-5B17BCA88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Source Sans Pro"/>
              </a:rPr>
              <a:t>Zadnja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izmjena</a:t>
            </a:r>
            <a:r>
              <a:rPr lang="en-US" dirty="0">
                <a:ea typeface="Source Sans Pro"/>
              </a:rPr>
              <a:t> : 20.siječnja 2020.</a:t>
            </a:r>
          </a:p>
          <a:p>
            <a:endParaRPr lang="en-US" dirty="0">
              <a:ea typeface="Source Sans Pro"/>
            </a:endParaRPr>
          </a:p>
          <a:p>
            <a:endParaRPr lang="en-US" dirty="0">
              <a:ea typeface="Source Sans Pro"/>
            </a:endParaRPr>
          </a:p>
          <a:p>
            <a:endParaRPr lang="en-US" dirty="0">
              <a:ea typeface="Source Sans Pro"/>
            </a:endParaRPr>
          </a:p>
          <a:p>
            <a:r>
              <a:rPr lang="en-US" dirty="0" err="1">
                <a:ea typeface="Source Sans Pro"/>
              </a:rPr>
              <a:t>Posljednji</a:t>
            </a:r>
            <a:r>
              <a:rPr lang="en-US" dirty="0">
                <a:ea typeface="Source Sans Pro"/>
              </a:rPr>
              <a:t> put </a:t>
            </a:r>
            <a:r>
              <a:rPr lang="en-US" dirty="0" err="1">
                <a:ea typeface="Source Sans Pro"/>
              </a:rPr>
              <a:t>uređivana</a:t>
            </a:r>
            <a:r>
              <a:rPr lang="en-US" dirty="0">
                <a:ea typeface="Source Sans Pro"/>
              </a:rPr>
              <a:t>: 17.siječnja 2018. U 11:13</a:t>
            </a: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E9685B8-41CE-4524-A0D9-4A254FE6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3923060"/>
            <a:ext cx="4770407" cy="26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B94A-7BB7-4E38-B1EB-A75358AE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 Pro Black"/>
                <a:ea typeface="Source Sans Pro"/>
              </a:rPr>
              <a:t>ZAŠTO JE STRANICA OBJAVLJENA?</a:t>
            </a:r>
            <a:endParaRPr lang="en-US" dirty="0"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0A5B6-7C27-4512-9252-7D9AF608E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Source Sans Pro"/>
              </a:rPr>
              <a:t>Obje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stranice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su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objavljene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kako</a:t>
            </a:r>
            <a:r>
              <a:rPr lang="en-US" dirty="0">
                <a:ea typeface="Source Sans Pro"/>
              </a:rPr>
              <a:t> bi se </a:t>
            </a:r>
            <a:r>
              <a:rPr lang="en-US" dirty="0" err="1">
                <a:ea typeface="Source Sans Pro"/>
              </a:rPr>
              <a:t>ljudi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informirali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na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temu</a:t>
            </a:r>
            <a:r>
              <a:rPr lang="en-US" dirty="0">
                <a:ea typeface="Source Sans Pro"/>
              </a:rPr>
              <a:t> CIJEPLJENJE</a:t>
            </a:r>
          </a:p>
          <a:p>
            <a:r>
              <a:rPr lang="en-US" dirty="0">
                <a:ea typeface="Source Sans Pro"/>
              </a:rPr>
              <a:t>Kako bi se </a:t>
            </a:r>
            <a:r>
              <a:rPr lang="en-US" dirty="0" err="1">
                <a:ea typeface="Source Sans Pro"/>
              </a:rPr>
              <a:t>analizirao</a:t>
            </a:r>
            <a:r>
              <a:rPr lang="en-US" dirty="0">
                <a:ea typeface="Source Sans Pro"/>
              </a:rPr>
              <a:t> program </a:t>
            </a:r>
            <a:r>
              <a:rPr lang="en-US" dirty="0" err="1">
                <a:ea typeface="Source Sans Pro"/>
              </a:rPr>
              <a:t>provedbe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cijepljenja</a:t>
            </a:r>
          </a:p>
          <a:p>
            <a:r>
              <a:rPr lang="en-US" dirty="0" err="1">
                <a:ea typeface="Source Sans Pro"/>
              </a:rPr>
              <a:t>Zarazne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bolesti</a:t>
            </a:r>
            <a:r>
              <a:rPr lang="en-US" dirty="0">
                <a:ea typeface="Source Sans Pro"/>
              </a:rPr>
              <a:t> </a:t>
            </a:r>
            <a:r>
              <a:rPr lang="en-US" dirty="0" err="1">
                <a:ea typeface="Source Sans Pro"/>
              </a:rPr>
              <a:t>protiv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koji</a:t>
            </a:r>
            <a:r>
              <a:rPr lang="en-US" dirty="0">
                <a:ea typeface="Source Sans Pro"/>
              </a:rPr>
              <a:t> se </a:t>
            </a:r>
            <a:r>
              <a:rPr lang="en-US" dirty="0" err="1">
                <a:ea typeface="Source Sans Pro"/>
              </a:rPr>
              <a:t>cijepi</a:t>
            </a:r>
            <a:r>
              <a:rPr lang="en-US" dirty="0">
                <a:ea typeface="Source Sans Pro"/>
              </a:rPr>
              <a:t> I </a:t>
            </a:r>
            <a:r>
              <a:rPr lang="en-US" dirty="0" err="1">
                <a:ea typeface="Source Sans Pro"/>
              </a:rPr>
              <a:t>nuspojava</a:t>
            </a: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B070ACE-9BBB-4851-AE3B-A5811BF47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48" y="3808041"/>
            <a:ext cx="5331125" cy="3008788"/>
          </a:xfrm>
          <a:prstGeom prst="rect">
            <a:avLst/>
          </a:prstGeom>
        </p:spPr>
      </p:pic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B33740D-1169-4D3B-9BF1-EA3EFFD4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89" y="4009323"/>
            <a:ext cx="4497237" cy="25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F0BC-6BC4-472B-82BB-4793DE8B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 Pro Black"/>
              </a:rPr>
              <a:t>JESU LI INFORMACIJE POUZDANE?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64120-7C68-4C72-A090-2DB7D07E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Source Sans Pro"/>
              </a:rPr>
              <a:t>Informacije</a:t>
            </a:r>
            <a:r>
              <a:rPr lang="en-US" dirty="0">
                <a:ea typeface="Source Sans Pro"/>
              </a:rPr>
              <a:t> sa </a:t>
            </a:r>
            <a:r>
              <a:rPr lang="en-US" dirty="0" err="1">
                <a:ea typeface="Source Sans Pro"/>
              </a:rPr>
              <a:t>stranice</a:t>
            </a:r>
            <a:r>
              <a:rPr lang="en-US" dirty="0">
                <a:ea typeface="Source Sans Pro"/>
              </a:rPr>
              <a:t> za </a:t>
            </a:r>
            <a:r>
              <a:rPr lang="en-US" dirty="0" err="1">
                <a:ea typeface="Source Sans Pro"/>
              </a:rPr>
              <a:t>Hrvatski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zavod</a:t>
            </a:r>
            <a:r>
              <a:rPr lang="en-US" dirty="0">
                <a:ea typeface="Source Sans Pro"/>
              </a:rPr>
              <a:t> za </a:t>
            </a:r>
            <a:r>
              <a:rPr lang="en-US" dirty="0" err="1">
                <a:ea typeface="Source Sans Pro"/>
              </a:rPr>
              <a:t>javno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zdravstvo</a:t>
            </a:r>
            <a:r>
              <a:rPr lang="en-US" dirty="0">
                <a:ea typeface="Source Sans Pro"/>
              </a:rPr>
              <a:t> </a:t>
            </a:r>
            <a:r>
              <a:rPr lang="en-US" dirty="0" err="1">
                <a:ea typeface="Source Sans Pro"/>
              </a:rPr>
              <a:t>su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pouzdane</a:t>
            </a:r>
            <a:r>
              <a:rPr lang="en-US" dirty="0">
                <a:ea typeface="Source Sans Pro"/>
              </a:rPr>
              <a:t>, </a:t>
            </a:r>
            <a:r>
              <a:rPr lang="en-US" dirty="0" err="1">
                <a:ea typeface="Source Sans Pro"/>
              </a:rPr>
              <a:t>pisala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ih</a:t>
            </a:r>
            <a:r>
              <a:rPr lang="en-US" dirty="0">
                <a:ea typeface="Source Sans Pro"/>
              </a:rPr>
              <a:t> je </a:t>
            </a:r>
            <a:r>
              <a:rPr lang="en-US" dirty="0" err="1">
                <a:ea typeface="Source Sans Pro"/>
              </a:rPr>
              <a:t>stručna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osoba</a:t>
            </a:r>
            <a:r>
              <a:rPr lang="en-US" dirty="0">
                <a:ea typeface="Source Sans Pro"/>
              </a:rPr>
              <a:t> </a:t>
            </a:r>
          </a:p>
          <a:p>
            <a:endParaRPr lang="en-US" dirty="0">
              <a:ea typeface="Source Sans Pro"/>
            </a:endParaRPr>
          </a:p>
          <a:p>
            <a:r>
              <a:rPr lang="en-US" dirty="0" err="1">
                <a:ea typeface="Source Sans Pro"/>
              </a:rPr>
              <a:t>Informacije</a:t>
            </a:r>
            <a:r>
              <a:rPr lang="en-US" dirty="0">
                <a:ea typeface="Source Sans Pro"/>
              </a:rPr>
              <a:t> sa </a:t>
            </a:r>
            <a:r>
              <a:rPr lang="en-US" dirty="0" err="1">
                <a:ea typeface="Source Sans Pro"/>
              </a:rPr>
              <a:t>stranice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Wikipedije</a:t>
            </a:r>
            <a:r>
              <a:rPr lang="en-US" dirty="0">
                <a:ea typeface="Source Sans Pro"/>
              </a:rPr>
              <a:t> </a:t>
            </a:r>
            <a:r>
              <a:rPr lang="en-US" dirty="0" err="1">
                <a:ea typeface="Source Sans Pro"/>
              </a:rPr>
              <a:t>nisu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provjerene</a:t>
            </a:r>
            <a:r>
              <a:rPr lang="en-US" dirty="0">
                <a:ea typeface="Source Sans Pro"/>
              </a:rPr>
              <a:t>, </a:t>
            </a:r>
            <a:r>
              <a:rPr lang="en-US" dirty="0" err="1">
                <a:ea typeface="Source Sans Pro"/>
              </a:rPr>
              <a:t>pojedinci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su</a:t>
            </a:r>
            <a:r>
              <a:rPr lang="en-US" dirty="0">
                <a:ea typeface="Source Sans Pro"/>
              </a:rPr>
              <a:t> je </a:t>
            </a:r>
            <a:r>
              <a:rPr lang="en-US" dirty="0" err="1">
                <a:ea typeface="Source Sans Pro"/>
              </a:rPr>
              <a:t>uređivali</a:t>
            </a:r>
            <a:r>
              <a:rPr lang="en-US" dirty="0">
                <a:ea typeface="Source Sans Pro"/>
              </a:rPr>
              <a:t> I mi ne </a:t>
            </a:r>
            <a:r>
              <a:rPr lang="en-US" dirty="0" err="1">
                <a:ea typeface="Source Sans Pro"/>
              </a:rPr>
              <a:t>možemo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znati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jesu</a:t>
            </a:r>
            <a:r>
              <a:rPr lang="en-US" dirty="0">
                <a:ea typeface="Source Sans Pro"/>
              </a:rPr>
              <a:t> li </a:t>
            </a:r>
            <a:r>
              <a:rPr lang="en-US" dirty="0" err="1">
                <a:ea typeface="Source Sans Pro"/>
              </a:rPr>
              <a:t>informacije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točne</a:t>
            </a:r>
          </a:p>
        </p:txBody>
      </p:sp>
      <p:pic>
        <p:nvPicPr>
          <p:cNvPr id="4" name="Picture 4" descr="A picture containing shirt&#10;&#10;Description generated with very high confidence">
            <a:extLst>
              <a:ext uri="{FF2B5EF4-FFF2-40B4-BE49-F238E27FC236}">
                <a16:creationId xmlns:a16="http://schemas.microsoft.com/office/drawing/2014/main" id="{0827CD4F-2505-44CA-99BE-83C1D1FA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47" y="4110486"/>
            <a:ext cx="4022785" cy="267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41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71BC-9592-4162-9849-3AFC08D2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/>
              <a:t>KAKVIM JE STILOM TEKST NAPISAN?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E299CB-818D-4F23-836B-EDFDB1FFA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05A34E-688B-459F-8BAD-0AF74A93A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75911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1" descr="A picture containing airplane&#10;&#10;Description generated with very high confidence">
            <a:extLst>
              <a:ext uri="{FF2B5EF4-FFF2-40B4-BE49-F238E27FC236}">
                <a16:creationId xmlns:a16="http://schemas.microsoft.com/office/drawing/2014/main" id="{072B4B75-EDF8-4B6C-8554-2140A1BCD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14" y="2464495"/>
            <a:ext cx="3950897" cy="207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96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A8A1-3F7C-4F51-86AB-5CA8D8FB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 Pro Black"/>
                <a:ea typeface="Source Sans Pro"/>
              </a:rPr>
              <a:t>OPREZ!</a:t>
            </a:r>
            <a:endParaRPr lang="en-US" dirty="0"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B45D0-C614-461E-A41D-EA198127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Kada </a:t>
            </a:r>
            <a:r>
              <a:rPr lang="en-US" dirty="0" err="1">
                <a:ea typeface="Source Sans Pro"/>
              </a:rPr>
              <a:t>pišemo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referate</a:t>
            </a:r>
            <a:r>
              <a:rPr lang="en-US" dirty="0">
                <a:ea typeface="Source Sans Pro"/>
              </a:rPr>
              <a:t>, </a:t>
            </a:r>
            <a:r>
              <a:rPr lang="en-US" dirty="0" err="1">
                <a:ea typeface="Source Sans Pro"/>
              </a:rPr>
              <a:t>prezentacije</a:t>
            </a:r>
            <a:r>
              <a:rPr lang="en-US" dirty="0">
                <a:ea typeface="Source Sans Pro"/>
              </a:rPr>
              <a:t>, </a:t>
            </a:r>
            <a:r>
              <a:rPr lang="en-US" dirty="0" err="1">
                <a:ea typeface="Source Sans Pro"/>
              </a:rPr>
              <a:t>projekte</a:t>
            </a:r>
            <a:r>
              <a:rPr lang="en-US" dirty="0">
                <a:ea typeface="Source Sans Pro"/>
              </a:rPr>
              <a:t> I </a:t>
            </a:r>
            <a:r>
              <a:rPr lang="en-US" dirty="0" err="1">
                <a:ea typeface="Source Sans Pro"/>
              </a:rPr>
              <a:t>slično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trebamo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paziti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na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točnost</a:t>
            </a:r>
            <a:r>
              <a:rPr lang="en-US" dirty="0">
                <a:ea typeface="Source Sans Pro"/>
              </a:rPr>
              <a:t> I </a:t>
            </a:r>
            <a:r>
              <a:rPr lang="en-US" dirty="0" err="1">
                <a:ea typeface="Source Sans Pro"/>
              </a:rPr>
              <a:t>valjanost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činjenica</a:t>
            </a:r>
            <a:r>
              <a:rPr lang="en-US" dirty="0">
                <a:ea typeface="Source Sans Pro"/>
              </a:rPr>
              <a:t> I </a:t>
            </a:r>
            <a:r>
              <a:rPr lang="en-US" dirty="0" err="1">
                <a:ea typeface="Source Sans Pro"/>
              </a:rPr>
              <a:t>informacija</a:t>
            </a:r>
          </a:p>
          <a:p>
            <a:r>
              <a:rPr lang="en-US" dirty="0">
                <a:ea typeface="Source Sans Pro"/>
              </a:rPr>
              <a:t>Zato je </a:t>
            </a:r>
            <a:r>
              <a:rPr lang="en-US" dirty="0" err="1">
                <a:ea typeface="Source Sans Pro"/>
              </a:rPr>
              <a:t>bitno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znati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neke</a:t>
            </a:r>
            <a:r>
              <a:rPr lang="en-US" dirty="0">
                <a:ea typeface="Source Sans Pro"/>
              </a:rPr>
              <a:t> </a:t>
            </a:r>
            <a:r>
              <a:rPr lang="en-US" dirty="0" err="1">
                <a:ea typeface="Source Sans Pro"/>
              </a:rPr>
              <a:t>podatke</a:t>
            </a:r>
            <a:r>
              <a:rPr lang="en-US" dirty="0">
                <a:ea typeface="Source Sans Pro"/>
              </a:rPr>
              <a:t> o KRITIČKOJ PROCJENI IZVORA INFORMACIJA</a:t>
            </a:r>
          </a:p>
          <a:p>
            <a:endParaRPr lang="en-US" dirty="0">
              <a:ea typeface="Source Sans Pro"/>
            </a:endParaRP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DD2BF2D-B862-4C3C-BC2E-16DA963DF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155" y="262208"/>
            <a:ext cx="1920635" cy="1430906"/>
          </a:xfrm>
          <a:prstGeom prst="rect">
            <a:avLst/>
          </a:prstGeom>
        </p:spPr>
      </p:pic>
      <p:pic>
        <p:nvPicPr>
          <p:cNvPr id="6" name="Picture 6" descr="A picture containing computer&#10;&#10;Description generated with very high confidence">
            <a:extLst>
              <a:ext uri="{FF2B5EF4-FFF2-40B4-BE49-F238E27FC236}">
                <a16:creationId xmlns:a16="http://schemas.microsoft.com/office/drawing/2014/main" id="{61F3C2DA-A2F5-4916-B969-CA8AC7795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84" y="3534853"/>
            <a:ext cx="3509871" cy="2908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2883232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FunkyShapesVTI</vt:lpstr>
      <vt:lpstr>KRITIČKA PROCJENA IZVORA INFORMACIJA</vt:lpstr>
      <vt:lpstr>KAKO PREPOZNATI NEPOUZDANI SADRŽAJ</vt:lpstr>
      <vt:lpstr>Moramo si postaviti nekoliko pitanja kako bismo odlučili jesu li ponuđene informacije pouzdane</vt:lpstr>
      <vt:lpstr>TKO JE AUTOR SADRŽAJA?</vt:lpstr>
      <vt:lpstr>KADA JE SADRŽAJ OBJAVLJEN?</vt:lpstr>
      <vt:lpstr>ZAŠTO JE STRANICA OBJAVLJENA?</vt:lpstr>
      <vt:lpstr>JESU LI INFORMACIJE POUZDANE?</vt:lpstr>
      <vt:lpstr>KAKVIM JE STILOM TEKST NAPISAN?</vt:lpstr>
      <vt:lpstr>OPREZ!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401</cp:revision>
  <dcterms:created xsi:type="dcterms:W3CDTF">2020-04-28T16:43:41Z</dcterms:created>
  <dcterms:modified xsi:type="dcterms:W3CDTF">2020-04-29T12:07:50Z</dcterms:modified>
</cp:coreProperties>
</file>