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0099E-FA40-C099-7DBF-99EBFC025243}" v="73" dt="2020-04-30T18:56:02.447"/>
    <p1510:client id="{0F665404-08FB-AA43-2727-E3456EB061FF}" v="1355" dt="2020-04-29T16:12:17.520"/>
    <p1510:client id="{E4B63BEF-B438-3AB6-EE32-BCC75C76638D}" v="1350" dt="2020-04-29T19:00:22.372"/>
    <p1510:client id="{4588E83E-5E17-9A79-809C-F7285F2991E8}" v="1" dt="2020-04-30T19:43:57.077"/>
    <p1510:client id="{4261B3B2-4DB9-8D83-C0F8-5D0B28ACF750}" v="220" dt="2020-04-29T17:18:39.254"/>
    <p1510:client id="{BECCCAC7-B57B-8748-0016-DEEFED40ED40}" v="875" dt="2020-04-30T19:42:27.411"/>
    <p1510:client id="{701FA247-15FA-A22A-B4C2-A2ACE77601B0}" v="9" dt="2020-04-29T16:14:06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7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9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4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09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9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02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0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7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8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2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ivazdravlje.hr/bolest-clanak/bolest/458/Migrena.html" TargetMode="External"/><Relationship Id="rId2" Type="http://schemas.openxmlformats.org/officeDocument/2006/relationships/hyperlink" Target="https://www.telegram.hr/zivot/gomila-ljudi-boluje-od-migrena-a-ovo-je-sve-sto-trebate-znati-o-hrani-koja-je-uzrokuje-i-kako-je-sprijecit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228850"/>
            <a:ext cx="8915399" cy="2262781"/>
          </a:xfrm>
          <a:solidFill>
            <a:schemeClr val="tx1"/>
          </a:solidFill>
          <a:ln w="1905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KRITIČKA PROCJENA INFORMACIJA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Antonio </a:t>
            </a:r>
            <a:r>
              <a:rPr lang="en-US" sz="2000" err="1"/>
              <a:t>Bošnjak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F076-125B-4DC8-B48F-B858BE86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99" y="1586484"/>
            <a:ext cx="3685032" cy="368503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PITANJA ZA PROCJENU WEB-</a:t>
            </a:r>
            <a:r>
              <a:rPr lang="en-US" sz="3000" err="1">
                <a:solidFill>
                  <a:srgbClr val="FFFFFF"/>
                </a:solidFill>
              </a:rPr>
              <a:t>stranice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06CB9-DAC5-4781-A09F-200B66DD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099" y="1283546"/>
            <a:ext cx="5715917" cy="3914063"/>
          </a:xfrm>
        </p:spPr>
        <p:txBody>
          <a:bodyPr anchor="ctr">
            <a:normAutofit/>
          </a:bodyPr>
          <a:lstStyle/>
          <a:p>
            <a:r>
              <a:rPr lang="en-US" err="1">
                <a:solidFill>
                  <a:srgbClr val="404040"/>
                </a:solidFill>
              </a:rPr>
              <a:t>Tijekom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procjenivanja</a:t>
            </a:r>
            <a:r>
              <a:rPr lang="en-US">
                <a:solidFill>
                  <a:srgbClr val="404040"/>
                </a:solidFill>
              </a:rPr>
              <a:t> web-</a:t>
            </a:r>
            <a:r>
              <a:rPr lang="en-US" err="1">
                <a:solidFill>
                  <a:srgbClr val="404040"/>
                </a:solidFill>
              </a:rPr>
              <a:t>stranica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trebamo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si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postaviti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sljedeća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pitanja</a:t>
            </a:r>
            <a:r>
              <a:rPr lang="en-US">
                <a:solidFill>
                  <a:srgbClr val="404040"/>
                </a:solidFill>
              </a:rPr>
              <a:t>:</a:t>
            </a:r>
          </a:p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    -</a:t>
            </a:r>
            <a:r>
              <a:rPr lang="en-US" err="1">
                <a:solidFill>
                  <a:srgbClr val="404040"/>
                </a:solidFill>
              </a:rPr>
              <a:t>tko</a:t>
            </a:r>
            <a:r>
              <a:rPr lang="en-US">
                <a:solidFill>
                  <a:srgbClr val="404040"/>
                </a:solidFill>
              </a:rPr>
              <a:t> je </a:t>
            </a:r>
            <a:r>
              <a:rPr lang="en-US" err="1">
                <a:solidFill>
                  <a:srgbClr val="404040"/>
                </a:solidFill>
              </a:rPr>
              <a:t>autor</a:t>
            </a:r>
            <a:r>
              <a:rPr lang="en-US">
                <a:solidFill>
                  <a:srgbClr val="404040"/>
                </a:solidFill>
              </a:rPr>
              <a:t>/</a:t>
            </a:r>
            <a:r>
              <a:rPr lang="en-US" err="1">
                <a:solidFill>
                  <a:srgbClr val="404040"/>
                </a:solidFill>
              </a:rPr>
              <a:t>ica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stranice</a:t>
            </a:r>
            <a:r>
              <a:rPr lang="en-US">
                <a:solidFill>
                  <a:srgbClr val="404040"/>
                </a:solidFill>
              </a:rPr>
              <a:t>?</a:t>
            </a:r>
          </a:p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    -</a:t>
            </a:r>
            <a:r>
              <a:rPr lang="en-US" err="1">
                <a:solidFill>
                  <a:srgbClr val="404040"/>
                </a:solidFill>
              </a:rPr>
              <a:t>kada</a:t>
            </a:r>
            <a:r>
              <a:rPr lang="en-US">
                <a:solidFill>
                  <a:srgbClr val="404040"/>
                </a:solidFill>
              </a:rPr>
              <a:t> je </a:t>
            </a:r>
            <a:r>
              <a:rPr lang="en-US" err="1">
                <a:solidFill>
                  <a:srgbClr val="404040"/>
                </a:solidFill>
              </a:rPr>
              <a:t>stranica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objavljena</a:t>
            </a:r>
            <a:r>
              <a:rPr lang="en-US">
                <a:solidFill>
                  <a:srgbClr val="404040"/>
                </a:solidFill>
              </a:rPr>
              <a:t>?</a:t>
            </a:r>
          </a:p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    -</a:t>
            </a:r>
            <a:r>
              <a:rPr lang="en-US" err="1">
                <a:solidFill>
                  <a:srgbClr val="404040"/>
                </a:solidFill>
              </a:rPr>
              <a:t>zašto</a:t>
            </a:r>
            <a:r>
              <a:rPr lang="en-US">
                <a:solidFill>
                  <a:srgbClr val="404040"/>
                </a:solidFill>
              </a:rPr>
              <a:t> je </a:t>
            </a:r>
            <a:r>
              <a:rPr lang="en-US" err="1">
                <a:solidFill>
                  <a:srgbClr val="404040"/>
                </a:solidFill>
              </a:rPr>
              <a:t>stranica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objavljena</a:t>
            </a:r>
            <a:r>
              <a:rPr lang="en-US">
                <a:solidFill>
                  <a:srgbClr val="404040"/>
                </a:solidFill>
              </a:rPr>
              <a:t>?</a:t>
            </a:r>
          </a:p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    -</a:t>
            </a:r>
            <a:r>
              <a:rPr lang="en-US" err="1">
                <a:solidFill>
                  <a:srgbClr val="404040"/>
                </a:solidFill>
              </a:rPr>
              <a:t>jesu</a:t>
            </a:r>
            <a:r>
              <a:rPr lang="en-US">
                <a:solidFill>
                  <a:srgbClr val="404040"/>
                </a:solidFill>
              </a:rPr>
              <a:t> li </a:t>
            </a:r>
            <a:r>
              <a:rPr lang="en-US" err="1">
                <a:solidFill>
                  <a:srgbClr val="404040"/>
                </a:solidFill>
              </a:rPr>
              <a:t>informacije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pouzdane</a:t>
            </a:r>
            <a:r>
              <a:rPr lang="en-US">
                <a:solidFill>
                  <a:srgbClr val="404040"/>
                </a:solidFill>
              </a:rPr>
              <a:t>?</a:t>
            </a:r>
          </a:p>
          <a:p>
            <a:pPr marL="0" indent="0">
              <a:buNone/>
            </a:pPr>
            <a:r>
              <a:rPr lang="en-US">
                <a:solidFill>
                  <a:srgbClr val="404040"/>
                </a:solidFill>
              </a:rPr>
              <a:t>    -</a:t>
            </a:r>
            <a:r>
              <a:rPr lang="en-US" err="1">
                <a:solidFill>
                  <a:srgbClr val="404040"/>
                </a:solidFill>
              </a:rPr>
              <a:t>kakvim</a:t>
            </a:r>
            <a:r>
              <a:rPr lang="en-US">
                <a:solidFill>
                  <a:srgbClr val="404040"/>
                </a:solidFill>
              </a:rPr>
              <a:t> je </a:t>
            </a:r>
            <a:r>
              <a:rPr lang="en-US" err="1">
                <a:solidFill>
                  <a:srgbClr val="404040"/>
                </a:solidFill>
              </a:rPr>
              <a:t>stilom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tekst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err="1">
                <a:solidFill>
                  <a:srgbClr val="404040"/>
                </a:solidFill>
              </a:rPr>
              <a:t>napisan</a:t>
            </a:r>
            <a:r>
              <a:rPr lang="en-US">
                <a:solidFill>
                  <a:srgbClr val="40404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402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300F-50D0-4E9C-BB0D-8E70D9D62D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1778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err="1">
                <a:solidFill>
                  <a:schemeClr val="bg1"/>
                </a:solidFill>
              </a:rPr>
              <a:t>Tko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autor</a:t>
            </a:r>
            <a:r>
              <a:rPr lang="en-US">
                <a:solidFill>
                  <a:schemeClr val="bg1"/>
                </a:solidFill>
              </a:rPr>
              <a:t> web-</a:t>
            </a:r>
            <a:r>
              <a:rPr lang="en-US" err="1">
                <a:solidFill>
                  <a:schemeClr val="bg1"/>
                </a:solidFill>
              </a:rPr>
              <a:t>stranice</a:t>
            </a:r>
            <a:r>
              <a:rPr lang="en-US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A011FC4-119C-494F-883D-43A9C25D6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64" t="11905" r="62807" b="72619"/>
          <a:stretch/>
        </p:blipFill>
        <p:spPr>
          <a:xfrm>
            <a:off x="6888869" y="3495675"/>
            <a:ext cx="4465133" cy="1982186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7E2EAC-E56D-40D9-8EC6-E6677A4694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90650" y="2544763"/>
            <a:ext cx="3992563" cy="5762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US"/>
              <a:t>      Autor </a:t>
            </a:r>
            <a:r>
              <a:rPr lang="en-US" err="1"/>
              <a:t>stranice</a:t>
            </a:r>
            <a:r>
              <a:rPr lang="en-US"/>
              <a:t> je </a:t>
            </a:r>
            <a:r>
              <a:rPr lang="en-US" err="1"/>
              <a:t>nepoznata</a:t>
            </a:r>
            <a:r>
              <a:rPr lang="en-US"/>
              <a:t> </a:t>
            </a:r>
            <a:r>
              <a:rPr lang="en-US" err="1"/>
              <a:t>osoba</a:t>
            </a:r>
            <a:r>
              <a:rPr lang="en-US"/>
              <a:t> bez </a:t>
            </a:r>
            <a:r>
              <a:rPr lang="en-US" err="1"/>
              <a:t>napisane</a:t>
            </a:r>
            <a:r>
              <a:rPr lang="en-US"/>
              <a:t> </a:t>
            </a:r>
            <a:r>
              <a:rPr lang="en-US" err="1"/>
              <a:t>profesije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B711E9-FE4A-4190-8B9C-CD8BA516D1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88163" y="2551113"/>
            <a:ext cx="3998912" cy="576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Autor </a:t>
            </a:r>
            <a:r>
              <a:rPr lang="en-US" err="1"/>
              <a:t>stranice</a:t>
            </a:r>
            <a:r>
              <a:rPr lang="en-US"/>
              <a:t> je </a:t>
            </a:r>
            <a:r>
              <a:rPr lang="en-US" err="1"/>
              <a:t>poznata</a:t>
            </a:r>
            <a:r>
              <a:rPr lang="en-US"/>
              <a:t> </a:t>
            </a:r>
            <a:r>
              <a:rPr lang="en-US" err="1"/>
              <a:t>firma</a:t>
            </a:r>
            <a:r>
              <a:rPr lang="en-US"/>
              <a:t> </a:t>
            </a:r>
          </a:p>
        </p:txBody>
      </p:sp>
      <p:pic>
        <p:nvPicPr>
          <p:cNvPr id="11" name="Picture 11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CB6C6CF-9AA5-4B14-9778-EDC2D18B3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4" t="43175" r="54634" b="25217"/>
          <a:stretch/>
        </p:blipFill>
        <p:spPr>
          <a:xfrm>
            <a:off x="1508369" y="3631147"/>
            <a:ext cx="4057099" cy="1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FEFD-100E-44A8-BC9D-277CA8E9B7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1778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Kada je </a:t>
            </a:r>
            <a:r>
              <a:rPr lang="en-US" err="1">
                <a:solidFill>
                  <a:schemeClr val="bg1"/>
                </a:solidFill>
              </a:rPr>
              <a:t>stranica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objavljena</a:t>
            </a:r>
            <a:r>
              <a:rPr lang="en-US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8C594AC-27D8-48E3-AF67-0F781184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49" t="70942" r="73746" b="10000"/>
          <a:stretch/>
        </p:blipFill>
        <p:spPr>
          <a:xfrm>
            <a:off x="1431602" y="3472606"/>
            <a:ext cx="3224191" cy="1954504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83FB08-5BF6-4084-BF4A-0555782BE3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71550" y="2522538"/>
            <a:ext cx="4270375" cy="704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Stranica</a:t>
            </a:r>
            <a:r>
              <a:rPr lang="en-US">
                <a:ea typeface="+mn-lt"/>
                <a:cs typeface="+mn-lt"/>
              </a:rPr>
              <a:t> je </a:t>
            </a:r>
            <a:r>
              <a:rPr lang="en-US" err="1">
                <a:ea typeface="+mn-lt"/>
                <a:cs typeface="+mn-lt"/>
              </a:rPr>
              <a:t>objavljena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prije</a:t>
            </a:r>
            <a:r>
              <a:rPr lang="en-US">
                <a:ea typeface="+mn-lt"/>
                <a:cs typeface="+mn-lt"/>
              </a:rPr>
              <a:t> 5 </a:t>
            </a:r>
            <a:r>
              <a:rPr lang="en-US" err="1">
                <a:ea typeface="+mn-lt"/>
                <a:cs typeface="+mn-lt"/>
              </a:rPr>
              <a:t>godina</a:t>
            </a:r>
            <a:r>
              <a:rPr lang="en-US">
                <a:ea typeface="+mn-lt"/>
                <a:cs typeface="+mn-lt"/>
              </a:rPr>
              <a:t> bez </a:t>
            </a:r>
            <a:r>
              <a:rPr lang="en-US" err="1">
                <a:ea typeface="+mn-lt"/>
                <a:cs typeface="+mn-lt"/>
              </a:rPr>
              <a:t>ikakvog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aužuriranja</a:t>
            </a:r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0564B8-FFD0-4548-A9A5-0BAAFAB22A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9600" y="2522538"/>
            <a:ext cx="4270375" cy="7048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ea typeface="+mn-lt"/>
                <a:cs typeface="+mn-lt"/>
              </a:rPr>
              <a:t>Datum </a:t>
            </a:r>
            <a:r>
              <a:rPr lang="en-US" err="1">
                <a:ea typeface="+mn-lt"/>
                <a:cs typeface="+mn-lt"/>
              </a:rPr>
              <a:t>nije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precizno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određen</a:t>
            </a:r>
            <a:r>
              <a:rPr lang="en-US">
                <a:ea typeface="+mn-lt"/>
                <a:cs typeface="+mn-lt"/>
              </a:rPr>
              <a:t> ,</a:t>
            </a:r>
            <a:r>
              <a:rPr lang="en-US" err="1">
                <a:ea typeface="+mn-lt"/>
                <a:cs typeface="+mn-lt"/>
              </a:rPr>
              <a:t>ali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osnovu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godina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vidimo</a:t>
            </a:r>
            <a:r>
              <a:rPr lang="en-US">
                <a:ea typeface="+mn-lt"/>
                <a:cs typeface="+mn-lt"/>
              </a:rPr>
              <a:t> da se </a:t>
            </a:r>
            <a:r>
              <a:rPr lang="en-US" err="1">
                <a:ea typeface="+mn-lt"/>
                <a:cs typeface="+mn-lt"/>
              </a:rPr>
              <a:t>stranica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redovito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aužurira</a:t>
            </a:r>
            <a:endParaRPr lang="en-US">
              <a:ea typeface="+mn-lt"/>
              <a:cs typeface="+mn-lt"/>
            </a:endParaRPr>
          </a:p>
          <a:p>
            <a:endParaRPr lang="en-US"/>
          </a:p>
        </p:txBody>
      </p:sp>
      <p:pic>
        <p:nvPicPr>
          <p:cNvPr id="3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0F092D7-D9AF-4CBB-AA0F-CCD067093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92" t="77551" r="21293" b="2721"/>
          <a:stretch/>
        </p:blipFill>
        <p:spPr>
          <a:xfrm>
            <a:off x="7088949" y="3472187"/>
            <a:ext cx="4331406" cy="19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3C1A-208B-4A71-9E08-BD94F4EBED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1778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err="1">
                <a:solidFill>
                  <a:schemeClr val="bg1"/>
                </a:solidFill>
              </a:rPr>
              <a:t>Zašto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stranica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objavljena</a:t>
            </a:r>
            <a:r>
              <a:rPr lang="en-US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3" name="Picture 1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C640CAD-3075-4397-8E42-D2F52991A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64" t="64310" r="37197" b="16902"/>
          <a:stretch/>
        </p:blipFill>
        <p:spPr>
          <a:xfrm>
            <a:off x="773853" y="3696744"/>
            <a:ext cx="4919502" cy="1271731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56DAC-32F5-494D-80AC-EC3D8CBB67F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71550" y="2554288"/>
            <a:ext cx="4530725" cy="9652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/>
              <a:t>Autor u </a:t>
            </a:r>
            <a:r>
              <a:rPr lang="en-US" err="1"/>
              <a:t>tekstu</a:t>
            </a:r>
            <a:r>
              <a:rPr lang="en-US"/>
              <a:t> </a:t>
            </a:r>
            <a:r>
              <a:rPr lang="en-US" err="1"/>
              <a:t>ističe</a:t>
            </a:r>
            <a:r>
              <a:rPr lang="en-US"/>
              <a:t> da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mliječni</a:t>
            </a:r>
            <a:r>
              <a:rPr lang="en-US"/>
              <a:t> </a:t>
            </a:r>
            <a:r>
              <a:rPr lang="en-US" err="1"/>
              <a:t>proizvodi</a:t>
            </a:r>
            <a:r>
              <a:rPr lang="en-US"/>
              <a:t> od </a:t>
            </a:r>
            <a:r>
              <a:rPr lang="en-US" err="1"/>
              <a:t>velike</a:t>
            </a:r>
            <a:r>
              <a:rPr lang="en-US"/>
              <a:t> </a:t>
            </a:r>
            <a:r>
              <a:rPr lang="en-US" err="1"/>
              <a:t>pomoći</a:t>
            </a:r>
            <a:r>
              <a:rPr lang="en-US"/>
              <a:t> ,a </a:t>
            </a:r>
            <a:r>
              <a:rPr lang="en-US" err="1"/>
              <a:t>kasnije</a:t>
            </a:r>
            <a:r>
              <a:rPr lang="en-US"/>
              <a:t> se </a:t>
            </a:r>
            <a:r>
              <a:rPr lang="en-US" err="1"/>
              <a:t>postavlja</a:t>
            </a:r>
            <a:r>
              <a:rPr lang="en-US"/>
              <a:t> </a:t>
            </a:r>
            <a:r>
              <a:rPr lang="en-US" err="1"/>
              <a:t>reklama</a:t>
            </a:r>
            <a:r>
              <a:rPr lang="en-US"/>
              <a:t> </a:t>
            </a:r>
            <a:r>
              <a:rPr lang="en-US" err="1"/>
              <a:t>upravo</a:t>
            </a:r>
            <a:r>
              <a:rPr lang="en-US"/>
              <a:t> </a:t>
            </a:r>
            <a:r>
              <a:rPr lang="en-US" err="1"/>
              <a:t>vezana</a:t>
            </a:r>
            <a:r>
              <a:rPr lang="en-US"/>
              <a:t> za to </a:t>
            </a:r>
          </a:p>
          <a:p>
            <a:r>
              <a:rPr lang="en-US" err="1"/>
              <a:t>Najvjerojatnije</a:t>
            </a:r>
            <a:r>
              <a:rPr lang="en-US"/>
              <a:t> je </a:t>
            </a:r>
            <a:r>
              <a:rPr lang="en-US" err="1"/>
              <a:t>stranica</a:t>
            </a:r>
            <a:r>
              <a:rPr lang="en-US"/>
              <a:t> </a:t>
            </a:r>
            <a:r>
              <a:rPr lang="en-US" err="1"/>
              <a:t>napravljena</a:t>
            </a:r>
            <a:r>
              <a:rPr lang="en-US"/>
              <a:t> da </a:t>
            </a:r>
            <a:r>
              <a:rPr lang="en-US" err="1"/>
              <a:t>autor</a:t>
            </a:r>
            <a:r>
              <a:rPr lang="en-US"/>
              <a:t> </a:t>
            </a:r>
            <a:r>
              <a:rPr lang="en-US" err="1"/>
              <a:t>promovira</a:t>
            </a:r>
            <a:r>
              <a:rPr lang="en-US"/>
              <a:t> </a:t>
            </a:r>
            <a:r>
              <a:rPr lang="en-US" err="1"/>
              <a:t>svoj</a:t>
            </a:r>
            <a:r>
              <a:rPr lang="en-US"/>
              <a:t> </a:t>
            </a:r>
            <a:r>
              <a:rPr lang="en-US" err="1"/>
              <a:t>proizvod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319A6A-BF8C-4847-8DEE-6CE9C21C0A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54850" y="2552700"/>
            <a:ext cx="4270375" cy="704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Autor </a:t>
            </a:r>
            <a:r>
              <a:rPr lang="en-US" err="1"/>
              <a:t>ističe</a:t>
            </a:r>
            <a:r>
              <a:rPr lang="en-US"/>
              <a:t> da je </a:t>
            </a:r>
            <a:r>
              <a:rPr lang="en-US" err="1"/>
              <a:t>stranica</a:t>
            </a:r>
            <a:r>
              <a:rPr lang="en-US"/>
              <a:t> </a:t>
            </a:r>
            <a:r>
              <a:rPr lang="en-US" err="1"/>
              <a:t>objavljena</a:t>
            </a:r>
            <a:r>
              <a:rPr lang="en-US"/>
              <a:t> da </a:t>
            </a:r>
            <a:r>
              <a:rPr lang="en-US" err="1"/>
              <a:t>pomogne</a:t>
            </a:r>
            <a:r>
              <a:rPr lang="en-US"/>
              <a:t> </a:t>
            </a:r>
            <a:r>
              <a:rPr lang="en-US" err="1"/>
              <a:t>ljudima</a:t>
            </a:r>
          </a:p>
        </p:txBody>
      </p:sp>
      <p:pic>
        <p:nvPicPr>
          <p:cNvPr id="15" name="Picture 1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6886216-72A0-4DC0-A0BC-DF78CA5AB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06" t="71204" r="41456" b="524"/>
          <a:stretch/>
        </p:blipFill>
        <p:spPr>
          <a:xfrm>
            <a:off x="7050977" y="3400817"/>
            <a:ext cx="4708891" cy="18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6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F1D2-AB6E-4D8F-8BA0-4F76032D83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1778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Jesu li </a:t>
            </a:r>
            <a:r>
              <a:rPr lang="en-US" err="1">
                <a:solidFill>
                  <a:schemeClr val="bg1"/>
                </a:solidFill>
              </a:rPr>
              <a:t>informacije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pouzdane</a:t>
            </a:r>
            <a:r>
              <a:rPr lang="en-US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3" name="Picture 1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634EF4C-A499-45AA-B80B-D8E186598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42" t="53535" r="40884" b="25589"/>
          <a:stretch/>
        </p:blipFill>
        <p:spPr>
          <a:xfrm>
            <a:off x="802169" y="3911904"/>
            <a:ext cx="4805707" cy="1190348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7B668B5-84F0-4360-AD5A-C1EA0144E2E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1100" y="2625725"/>
            <a:ext cx="4270375" cy="704850"/>
          </a:xfrm>
        </p:spPr>
        <p:txBody>
          <a:bodyPr>
            <a:normAutofit fontScale="92500"/>
          </a:bodyPr>
          <a:lstStyle/>
          <a:p>
            <a:r>
              <a:rPr lang="en-US">
                <a:ea typeface="+mn-lt"/>
                <a:cs typeface="+mn-lt"/>
              </a:rPr>
              <a:t>Autor ne </a:t>
            </a:r>
            <a:r>
              <a:rPr lang="en-US" err="1">
                <a:ea typeface="+mn-lt"/>
                <a:cs typeface="+mn-lt"/>
              </a:rPr>
              <a:t>objašnjava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činjenice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nema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odgovore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njih</a:t>
            </a:r>
            <a:endParaRPr lang="en-US" err="1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83E7B41-2419-4E09-A6BC-26F442022F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69175" y="2625725"/>
            <a:ext cx="4270375" cy="704850"/>
          </a:xfrm>
        </p:spPr>
        <p:txBody>
          <a:bodyPr/>
          <a:lstStyle/>
          <a:p>
            <a:r>
              <a:rPr lang="en-US"/>
              <a:t>Autor </a:t>
            </a:r>
            <a:r>
              <a:rPr lang="en-US" err="1"/>
              <a:t>potvrđuje</a:t>
            </a:r>
            <a:r>
              <a:rPr lang="en-US"/>
              <a:t> </a:t>
            </a:r>
            <a:r>
              <a:rPr lang="en-US" err="1"/>
              <a:t>provjerenost</a:t>
            </a:r>
            <a:r>
              <a:rPr lang="en-US"/>
              <a:t> </a:t>
            </a:r>
            <a:r>
              <a:rPr lang="en-US" err="1"/>
              <a:t>informacija</a:t>
            </a:r>
          </a:p>
        </p:txBody>
      </p:sp>
      <p:pic>
        <p:nvPicPr>
          <p:cNvPr id="15" name="Picture 1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2C7EE54-1E35-4FF5-AA77-0F7768C75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84" t="73359" r="14967" b="7336"/>
          <a:stretch/>
        </p:blipFill>
        <p:spPr>
          <a:xfrm>
            <a:off x="7365305" y="3534297"/>
            <a:ext cx="3997320" cy="15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2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35DA-822A-4C90-9C25-061ACF0B0E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1778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err="1">
                <a:solidFill>
                  <a:schemeClr val="bg1"/>
                </a:solidFill>
              </a:rPr>
              <a:t>Kakvim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stilom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tekst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napisan</a:t>
            </a:r>
            <a:r>
              <a:rPr lang="en-US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1596AD9-B7EA-46D1-AAE1-F2C91C4D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76" t="32997" r="42533" b="41077"/>
          <a:stretch/>
        </p:blipFill>
        <p:spPr>
          <a:xfrm>
            <a:off x="1039511" y="3541864"/>
            <a:ext cx="4777506" cy="155578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ED856C-DFB9-41D4-98D6-21C38B7522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7725" y="2576513"/>
            <a:ext cx="4270375" cy="704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Tekst</a:t>
            </a:r>
            <a:r>
              <a:rPr lang="en-US"/>
              <a:t> je </a:t>
            </a:r>
            <a:r>
              <a:rPr lang="en-US" err="1"/>
              <a:t>pisan</a:t>
            </a:r>
            <a:r>
              <a:rPr lang="en-US"/>
              <a:t> </a:t>
            </a:r>
            <a:r>
              <a:rPr lang="en-US" err="1"/>
              <a:t>dijalektima</a:t>
            </a:r>
            <a:r>
              <a:rPr lang="en-US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A522F2-C5AB-4A9E-A0A6-2503B28C19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50100" y="2573338"/>
            <a:ext cx="4270375" cy="704850"/>
          </a:xfrm>
        </p:spPr>
        <p:txBody>
          <a:bodyPr/>
          <a:lstStyle/>
          <a:p>
            <a:r>
              <a:rPr lang="en-US" err="1"/>
              <a:t>Tekst</a:t>
            </a:r>
            <a:r>
              <a:rPr lang="en-US"/>
              <a:t> je </a:t>
            </a:r>
            <a:r>
              <a:rPr lang="en-US" err="1"/>
              <a:t>pisan</a:t>
            </a:r>
            <a:r>
              <a:rPr lang="en-US"/>
              <a:t> </a:t>
            </a:r>
            <a:r>
              <a:rPr lang="en-US" err="1"/>
              <a:t>čistim</a:t>
            </a:r>
            <a:r>
              <a:rPr lang="en-US"/>
              <a:t> </a:t>
            </a:r>
            <a:r>
              <a:rPr lang="en-US" err="1"/>
              <a:t>književnim</a:t>
            </a:r>
            <a:r>
              <a:rPr lang="en-US"/>
              <a:t> </a:t>
            </a:r>
            <a:r>
              <a:rPr lang="en-US" err="1"/>
              <a:t>jezikom</a:t>
            </a: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C5CA73-903A-4F45-810A-E57188EF5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98" t="19872" r="34220" b="52564"/>
          <a:stretch/>
        </p:blipFill>
        <p:spPr>
          <a:xfrm>
            <a:off x="7205989" y="3540039"/>
            <a:ext cx="4613425" cy="14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6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AAFDE-8DBC-4056-9DB0-D9ADFC12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IZVORI ODABRANIH WEB-STRANICA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7F49-D62B-4517-8FFD-411A1CFE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      </a:t>
            </a:r>
            <a:r>
              <a:rPr lang="en-US" b="1">
                <a:ea typeface="+mn-lt"/>
                <a:cs typeface="+mn-lt"/>
              </a:rPr>
              <a:t>NEPOUZDANA WEB-STRANICA</a:t>
            </a:r>
            <a:endParaRPr lang="en-US" b="1">
              <a:latin typeface="Gill Sans MT"/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2"/>
              </a:rPr>
              <a:t> https://www.telegram.hr/zivot/gomila-ljudi-boluje-od-migrena-a-ovo-je-sve-sto-trebate-znati-o-hrani-koja-je-uzrokuje-i-kako-je-sprijeciti/</a:t>
            </a:r>
            <a:endParaRPr lang="en-US">
              <a:latin typeface="Gill Sans MT"/>
              <a:hlinkClick r:id="" action="ppaction://noaction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     </a:t>
            </a:r>
            <a:r>
              <a:rPr lang="en-US" b="1">
                <a:ea typeface="+mn-lt"/>
                <a:cs typeface="+mn-lt"/>
              </a:rPr>
              <a:t> POUZDANA WEB-STRANICA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https://www.plivazdravlje.hr/bolest-clanak/bolest/458/Migrena.html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33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2B7F-9125-4FE8-8000-C5170437B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ellipse">
            <a:avLst/>
          </a:prstGeom>
          <a:solidFill>
            <a:schemeClr val="tx1"/>
          </a:solidFill>
          <a:ln w="19050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          KRAJ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5A2F-37CC-455B-9AAC-C79992FB9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9988" y="5025029"/>
            <a:ext cx="8915399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Nadam</a:t>
            </a:r>
            <a:r>
              <a:rPr lang="en-US"/>
              <a:t> se da </a:t>
            </a:r>
            <a:r>
              <a:rPr lang="en-US" err="1"/>
              <a:t>ste</a:t>
            </a:r>
            <a:r>
              <a:rPr lang="en-US"/>
              <a:t> </a:t>
            </a:r>
            <a:r>
              <a:rPr lang="en-US" err="1"/>
              <a:t>uživali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563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135</Words>
  <Application>Microsoft Office PowerPoint</Application>
  <PresentationFormat>Široki zaslon</PresentationFormat>
  <Paragraphs>32</Paragraphs>
  <Slides>9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Gill Sans MT</vt:lpstr>
      <vt:lpstr>Wingdings 3</vt:lpstr>
      <vt:lpstr>Wisp</vt:lpstr>
      <vt:lpstr>KRITIČKA PROCJENA INFORMACIJA</vt:lpstr>
      <vt:lpstr>PITANJA ZA PROCJENU WEB-stranice</vt:lpstr>
      <vt:lpstr>Tko je autor web-stranice?</vt:lpstr>
      <vt:lpstr>Kada je stranica objavljena?</vt:lpstr>
      <vt:lpstr>Zašto je stranica objavljena?</vt:lpstr>
      <vt:lpstr>Jesu li informacije pouzdane?</vt:lpstr>
      <vt:lpstr>Kakvim je stilom tekst napisan?</vt:lpstr>
      <vt:lpstr>IZVORI ODABRANIH WEB-STRANICA</vt:lpstr>
      <vt:lpstr>         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Ivona Marjanović</cp:lastModifiedBy>
  <cp:revision>4</cp:revision>
  <dcterms:created xsi:type="dcterms:W3CDTF">2020-04-29T14:54:26Z</dcterms:created>
  <dcterms:modified xsi:type="dcterms:W3CDTF">2020-05-01T09:39:46Z</dcterms:modified>
</cp:coreProperties>
</file>